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12" r:id="rId1"/>
  </p:sldMasterIdLst>
  <p:notesMasterIdLst>
    <p:notesMasterId r:id="rId13"/>
  </p:notesMasterIdLst>
  <p:sldIdLst>
    <p:sldId id="348" r:id="rId2"/>
    <p:sldId id="349" r:id="rId3"/>
    <p:sldId id="350" r:id="rId4"/>
    <p:sldId id="351" r:id="rId5"/>
    <p:sldId id="358" r:id="rId6"/>
    <p:sldId id="357" r:id="rId7"/>
    <p:sldId id="359" r:id="rId8"/>
    <p:sldId id="360" r:id="rId9"/>
    <p:sldId id="361" r:id="rId10"/>
    <p:sldId id="362" r:id="rId11"/>
    <p:sldId id="363"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4686" autoAdjust="0"/>
  </p:normalViewPr>
  <p:slideViewPr>
    <p:cSldViewPr>
      <p:cViewPr>
        <p:scale>
          <a:sx n="86" d="100"/>
          <a:sy n="86" d="100"/>
        </p:scale>
        <p:origin x="-1384" y="-192"/>
      </p:cViewPr>
      <p:guideLst>
        <p:guide orient="horz" pos="2160"/>
        <p:guide pos="2880"/>
      </p:guideLst>
    </p:cSldViewPr>
  </p:slideViewPr>
  <p:outlineViewPr>
    <p:cViewPr>
      <p:scale>
        <a:sx n="33" d="100"/>
        <a:sy n="33" d="100"/>
      </p:scale>
      <p:origin x="0" y="13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2110D1-B2C0-4310-96A3-724132F0D96D}" type="datetimeFigureOut">
              <a:rPr lang="en-US" smtClean="0"/>
              <a:pPr/>
              <a:t>10/6/15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368D4E-C344-4919-816A-18602A2EAC46}" type="slidenum">
              <a:rPr lang="en-US" smtClean="0"/>
              <a:pPr/>
              <a:t>‹#›</a:t>
            </a:fld>
            <a:endParaRPr lang="en-US"/>
          </a:p>
        </p:txBody>
      </p:sp>
    </p:spTree>
    <p:extLst>
      <p:ext uri="{BB962C8B-B14F-4D97-AF65-F5344CB8AC3E}">
        <p14:creationId xmlns:p14="http://schemas.microsoft.com/office/powerpoint/2010/main" val="83406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35405-5034-418C-A7B1-6836383C7D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D5E25-70CA-41DD-84FE-AAB5BB708B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12D2E-AF0D-4C98-95AA-6D5F1AE9E2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DE984D50-6D01-4B99-B25A-FE71EA511B70}"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DCAC5-CE9F-4DDF-A354-7FBE4DA79B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54EDF-E8BB-4F6E-B34D-FC57D81156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CE0D9-BB41-429C-B1C4-DADEF326FD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013E21-DD7A-4480-A89D-45A9EE8A89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61979D08-F8FB-43E0-A904-DF0DCD9787B2}"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276EE7A9-7953-49C0-9FFC-4C95D53F5ACA}" type="slidenum">
              <a:rPr lang="en-US" smtClean="0"/>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457200"/>
            <a:ext cx="4267200" cy="4770537"/>
          </a:xfrm>
          <a:prstGeom prst="rect">
            <a:avLst/>
          </a:prstGeom>
        </p:spPr>
        <p:txBody>
          <a:bodyPr wrap="square">
            <a:spAutoFit/>
          </a:bodyPr>
          <a:lstStyle/>
          <a:p>
            <a:r>
              <a:rPr lang="en-US" sz="3600" dirty="0"/>
              <a:t>John L. Allen, Jr.. </a:t>
            </a:r>
            <a:r>
              <a:rPr lang="en-US" sz="4000" i="1" dirty="0" smtClean="0"/>
              <a:t>The </a:t>
            </a:r>
            <a:r>
              <a:rPr lang="en-US" sz="4000" i="1" dirty="0"/>
              <a:t>Future Church: How Ten Trends are Revolutionizing the Catholic Church.</a:t>
            </a:r>
            <a:r>
              <a:rPr lang="en-US" sz="4000" dirty="0"/>
              <a:t> </a:t>
            </a:r>
            <a:endParaRPr lang="en-US" sz="4000" dirty="0" smtClean="0"/>
          </a:p>
          <a:p>
            <a:r>
              <a:rPr lang="en-US" sz="3200" dirty="0" smtClean="0"/>
              <a:t>New York</a:t>
            </a:r>
            <a:r>
              <a:rPr lang="en-US" sz="3200" dirty="0"/>
              <a:t>:</a:t>
            </a:r>
            <a:r>
              <a:rPr lang="en-US" sz="3200" dirty="0" smtClean="0"/>
              <a:t> Doubleday, 2009</a:t>
            </a:r>
            <a:endParaRPr lang="en-US" sz="3200" dirty="0"/>
          </a:p>
          <a:p>
            <a:endParaRPr lang="en-US" sz="3600" dirty="0"/>
          </a:p>
        </p:txBody>
      </p:sp>
      <p:pic>
        <p:nvPicPr>
          <p:cNvPr id="3" name="Picture 2"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09600"/>
            <a:ext cx="3585047" cy="4419600"/>
          </a:xfrm>
          <a:prstGeom prst="rect">
            <a:avLst/>
          </a:prstGeom>
        </p:spPr>
      </p:pic>
    </p:spTree>
    <p:extLst>
      <p:ext uri="{BB962C8B-B14F-4D97-AF65-F5344CB8AC3E}">
        <p14:creationId xmlns:p14="http://schemas.microsoft.com/office/powerpoint/2010/main" val="36238510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0"/>
            <a:ext cx="7543800" cy="6124754"/>
          </a:xfrm>
          <a:prstGeom prst="rect">
            <a:avLst/>
          </a:prstGeom>
        </p:spPr>
        <p:txBody>
          <a:bodyPr wrap="square">
            <a:spAutoFit/>
          </a:bodyPr>
          <a:lstStyle/>
          <a:p>
            <a:r>
              <a:rPr lang="en-US" sz="2800" dirty="0"/>
              <a:t>“Korea, Russia, and China will join Japan as the world’s great geriatric nations. Mexicans will be older than Americans. Median ages will be higher everywhere, but Korea, Vietnam, Mexico, and Iran will age radically, by fifteen years or more. Only our poorest, least-developed countries—like Afghanistan, Somalia, and the Democratic Republic of Congo—will still have youthful populations in 2050; and even they will be somewhat older than today.” (Laurence Smith)  </a:t>
            </a:r>
          </a:p>
          <a:p>
            <a:endParaRPr lang="en-US" sz="2800" dirty="0"/>
          </a:p>
          <a:p>
            <a:r>
              <a:rPr lang="en-US" sz="2800" dirty="0"/>
              <a:t>The median age in many if not most Middle Eastern nations “will increase 15 to 20 years by the middle half of the twenty-first century.”   (John Allen)</a:t>
            </a:r>
          </a:p>
        </p:txBody>
      </p:sp>
    </p:spTree>
    <p:extLst>
      <p:ext uri="{BB962C8B-B14F-4D97-AF65-F5344CB8AC3E}">
        <p14:creationId xmlns:p14="http://schemas.microsoft.com/office/powerpoint/2010/main" val="807004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228601"/>
            <a:ext cx="8534400" cy="1200329"/>
          </a:xfrm>
          <a:prstGeom prst="rect">
            <a:avLst/>
          </a:prstGeom>
          <a:noFill/>
        </p:spPr>
        <p:txBody>
          <a:bodyPr wrap="square" rtlCol="0">
            <a:spAutoFit/>
          </a:bodyPr>
          <a:lstStyle/>
          <a:p>
            <a:r>
              <a:rPr lang="en-US" sz="3600" b="1" dirty="0" smtClean="0"/>
              <a:t> The Wright Brothers First Flight (1903)</a:t>
            </a:r>
          </a:p>
          <a:p>
            <a:r>
              <a:rPr lang="en-US" sz="3600" b="1" dirty="0" smtClean="0">
                <a:solidFill>
                  <a:schemeClr val="bg1"/>
                </a:solidFill>
              </a:rPr>
              <a:t>      </a:t>
            </a:r>
            <a:endParaRPr lang="en-US" sz="3600" b="1" dirty="0">
              <a:solidFill>
                <a:schemeClr val="bg2"/>
              </a:solidFill>
            </a:endParaRPr>
          </a:p>
        </p:txBody>
      </p:sp>
      <p:pic>
        <p:nvPicPr>
          <p:cNvPr id="8" name="Picture 7" descr="The First Flight.jpg"/>
          <p:cNvPicPr>
            <a:picLocks noChangeAspect="1"/>
          </p:cNvPicPr>
          <p:nvPr/>
        </p:nvPicPr>
        <p:blipFill>
          <a:blip r:embed="rId2" cstate="print"/>
          <a:stretch>
            <a:fillRect/>
          </a:stretch>
        </p:blipFill>
        <p:spPr>
          <a:xfrm>
            <a:off x="457200" y="914400"/>
            <a:ext cx="8036747" cy="4890994"/>
          </a:xfrm>
          <a:prstGeom prst="rect">
            <a:avLst/>
          </a:prstGeom>
        </p:spPr>
      </p:pic>
      <p:sp>
        <p:nvSpPr>
          <p:cNvPr id="9" name="TextBox 8"/>
          <p:cNvSpPr txBox="1"/>
          <p:nvPr/>
        </p:nvSpPr>
        <p:spPr>
          <a:xfrm>
            <a:off x="1600200" y="762000"/>
            <a:ext cx="5715000" cy="646331"/>
          </a:xfrm>
          <a:prstGeom prst="rect">
            <a:avLst/>
          </a:prstGeom>
          <a:noFill/>
        </p:spPr>
        <p:txBody>
          <a:bodyPr wrap="square" rtlCol="0">
            <a:spAutoFit/>
          </a:bodyPr>
          <a:lstStyle/>
          <a:p>
            <a:r>
              <a:rPr lang="en-US" sz="3600" b="1" dirty="0" smtClean="0">
                <a:solidFill>
                  <a:srgbClr val="2F2B20"/>
                </a:solidFill>
              </a:rPr>
              <a:t>-- Footprints to a new age</a:t>
            </a:r>
            <a:endParaRPr lang="en-US" sz="3600" dirty="0">
              <a:solidFill>
                <a:srgbClr val="2F2B2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696200" cy="5016758"/>
          </a:xfrm>
          <a:prstGeom prst="rect">
            <a:avLst/>
          </a:prstGeom>
        </p:spPr>
        <p:txBody>
          <a:bodyPr wrap="square">
            <a:spAutoFit/>
          </a:bodyPr>
          <a:lstStyle/>
          <a:p>
            <a:r>
              <a:rPr lang="en-US" sz="4000" dirty="0"/>
              <a:t>1. </a:t>
            </a:r>
            <a:r>
              <a:rPr lang="en-US" sz="4000" i="1" dirty="0"/>
              <a:t>An aging population</a:t>
            </a:r>
            <a:r>
              <a:rPr lang="en-US" sz="4000" dirty="0"/>
              <a:t>. </a:t>
            </a:r>
          </a:p>
          <a:p>
            <a:endParaRPr lang="en-US" sz="4000" dirty="0" smtClean="0"/>
          </a:p>
          <a:p>
            <a:r>
              <a:rPr lang="en-US" sz="4000" dirty="0" smtClean="0"/>
              <a:t>“</a:t>
            </a:r>
            <a:r>
              <a:rPr lang="en-US" sz="4000" dirty="0"/>
              <a:t>A Church that has historically invested a large share of its pastoral energy in the young now has to cope, beginning in the North, with the most rapidly aging population in human </a:t>
            </a:r>
            <a:r>
              <a:rPr lang="en-US" sz="4000" dirty="0" smtClean="0"/>
              <a:t>history.”  </a:t>
            </a:r>
            <a:endParaRPr lang="en-US" sz="4000" dirty="0"/>
          </a:p>
        </p:txBody>
      </p:sp>
    </p:spTree>
    <p:extLst>
      <p:ext uri="{BB962C8B-B14F-4D97-AF65-F5344CB8AC3E}">
        <p14:creationId xmlns:p14="http://schemas.microsoft.com/office/powerpoint/2010/main" val="20666714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0"/>
            <a:ext cx="7467600" cy="5509200"/>
          </a:xfrm>
          <a:prstGeom prst="rect">
            <a:avLst/>
          </a:prstGeom>
        </p:spPr>
        <p:txBody>
          <a:bodyPr wrap="square">
            <a:spAutoFit/>
          </a:bodyPr>
          <a:lstStyle/>
          <a:p>
            <a:r>
              <a:rPr lang="en-US" sz="3200" dirty="0" smtClean="0"/>
              <a:t>2. </a:t>
            </a:r>
            <a:r>
              <a:rPr lang="en-US" sz="3200" i="1" dirty="0" smtClean="0"/>
              <a:t>The rise of the laity</a:t>
            </a:r>
            <a:r>
              <a:rPr lang="en-US" sz="3200" dirty="0" smtClean="0"/>
              <a:t>.</a:t>
            </a:r>
          </a:p>
          <a:p>
            <a:r>
              <a:rPr lang="en-US" sz="3200" dirty="0" smtClean="0"/>
              <a:t>Historically</a:t>
            </a:r>
            <a:r>
              <a:rPr lang="en-US" sz="3200" dirty="0"/>
              <a:t>, the role of the laity was gradually restricted as power and service was passed to a professional clergy.  </a:t>
            </a:r>
            <a:endParaRPr lang="en-US" sz="3200" dirty="0" smtClean="0"/>
          </a:p>
          <a:p>
            <a:endParaRPr lang="en-US" sz="3200" dirty="0" smtClean="0"/>
          </a:p>
          <a:p>
            <a:r>
              <a:rPr lang="en-US" sz="3200" dirty="0" smtClean="0"/>
              <a:t>Lay </a:t>
            </a:r>
            <a:r>
              <a:rPr lang="en-US" sz="3200" dirty="0"/>
              <a:t>movements didn’t disappear, but </a:t>
            </a:r>
            <a:r>
              <a:rPr lang="en-US" sz="3200" dirty="0" smtClean="0"/>
              <a:t>mostly, </a:t>
            </a:r>
            <a:r>
              <a:rPr lang="en-US" sz="3200" dirty="0"/>
              <a:t>lay leadership was seen as supporting the professional leadership. </a:t>
            </a:r>
            <a:endParaRPr lang="en-US" sz="3200" dirty="0" smtClean="0"/>
          </a:p>
          <a:p>
            <a:endParaRPr lang="en-US" sz="3200" dirty="0" smtClean="0"/>
          </a:p>
          <a:p>
            <a:r>
              <a:rPr lang="en-US" sz="3200" dirty="0" smtClean="0"/>
              <a:t>Today</a:t>
            </a:r>
            <a:r>
              <a:rPr lang="en-US" sz="3200" dirty="0"/>
              <a:t>, in Christianity, lay leadership is expanding. </a:t>
            </a:r>
          </a:p>
        </p:txBody>
      </p:sp>
    </p:spTree>
    <p:extLst>
      <p:ext uri="{BB962C8B-B14F-4D97-AF65-F5344CB8AC3E}">
        <p14:creationId xmlns:p14="http://schemas.microsoft.com/office/powerpoint/2010/main" val="8792210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7338668" cy="646331"/>
          </a:xfrm>
          <a:prstGeom prst="rect">
            <a:avLst/>
          </a:prstGeom>
        </p:spPr>
        <p:txBody>
          <a:bodyPr wrap="none">
            <a:spAutoFit/>
          </a:bodyPr>
          <a:lstStyle/>
          <a:p>
            <a:r>
              <a:rPr lang="en-US" sz="3600" dirty="0"/>
              <a:t>3. </a:t>
            </a:r>
            <a:r>
              <a:rPr lang="en-US" sz="3600" i="1" dirty="0"/>
              <a:t>Issues too complex for one agency to address</a:t>
            </a:r>
            <a:r>
              <a:rPr lang="en-US" sz="3600" dirty="0"/>
              <a:t>. </a:t>
            </a:r>
          </a:p>
        </p:txBody>
      </p:sp>
      <p:sp>
        <p:nvSpPr>
          <p:cNvPr id="3" name="Rectangle 2"/>
          <p:cNvSpPr/>
          <p:nvPr/>
        </p:nvSpPr>
        <p:spPr>
          <a:xfrm>
            <a:off x="609600" y="1524000"/>
            <a:ext cx="7924800" cy="4401205"/>
          </a:xfrm>
          <a:prstGeom prst="rect">
            <a:avLst/>
          </a:prstGeom>
        </p:spPr>
        <p:txBody>
          <a:bodyPr wrap="square">
            <a:spAutoFit/>
          </a:bodyPr>
          <a:lstStyle/>
          <a:p>
            <a:r>
              <a:rPr lang="en-US" sz="2800" dirty="0"/>
              <a:t>T</a:t>
            </a:r>
            <a:r>
              <a:rPr lang="en-US" sz="2800" dirty="0" smtClean="0"/>
              <a:t>he </a:t>
            </a:r>
            <a:r>
              <a:rPr lang="en-US" sz="2800" dirty="0"/>
              <a:t>gap between the rich and poor</a:t>
            </a:r>
            <a:r>
              <a:rPr lang="en-US" sz="2800" dirty="0" smtClean="0"/>
              <a:t>, war </a:t>
            </a:r>
            <a:r>
              <a:rPr lang="en-US" sz="2800" dirty="0"/>
              <a:t>and the arms trade, </a:t>
            </a:r>
            <a:r>
              <a:rPr lang="en-US" sz="2800" dirty="0" smtClean="0"/>
              <a:t>human </a:t>
            </a:r>
            <a:r>
              <a:rPr lang="en-US" sz="2800" dirty="0"/>
              <a:t>trafficking</a:t>
            </a:r>
            <a:r>
              <a:rPr lang="en-US" sz="2800" dirty="0" smtClean="0"/>
              <a:t>, political and organizational corruption</a:t>
            </a:r>
            <a:r>
              <a:rPr lang="en-US" sz="2800" dirty="0"/>
              <a:t>, </a:t>
            </a:r>
            <a:r>
              <a:rPr lang="en-US" sz="2800" dirty="0" smtClean="0"/>
              <a:t>immigration </a:t>
            </a:r>
            <a:r>
              <a:rPr lang="en-US" sz="2800" dirty="0"/>
              <a:t>and refugees, </a:t>
            </a:r>
            <a:r>
              <a:rPr lang="en-US" sz="2800" dirty="0" smtClean="0"/>
              <a:t>implications </a:t>
            </a:r>
            <a:r>
              <a:rPr lang="en-US" sz="2800" dirty="0"/>
              <a:t>of </a:t>
            </a:r>
            <a:r>
              <a:rPr lang="en-US" sz="2800" dirty="0" smtClean="0"/>
              <a:t>technology, ecology</a:t>
            </a:r>
            <a:r>
              <a:rPr lang="en-US" sz="2800" dirty="0"/>
              <a:t>, </a:t>
            </a:r>
            <a:r>
              <a:rPr lang="en-US" sz="2800" dirty="0" smtClean="0"/>
              <a:t>water </a:t>
            </a:r>
            <a:r>
              <a:rPr lang="en-US" sz="2800" dirty="0"/>
              <a:t>shortage, </a:t>
            </a:r>
            <a:r>
              <a:rPr lang="en-US" sz="2800" dirty="0" smtClean="0"/>
              <a:t>lifestyle </a:t>
            </a:r>
            <a:r>
              <a:rPr lang="en-US" sz="2800" dirty="0"/>
              <a:t>changes, </a:t>
            </a:r>
            <a:r>
              <a:rPr lang="en-US" sz="2800" dirty="0" smtClean="0"/>
              <a:t>biotechnology</a:t>
            </a:r>
            <a:r>
              <a:rPr lang="en-US" sz="2800" dirty="0"/>
              <a:t>, aging, </a:t>
            </a:r>
            <a:r>
              <a:rPr lang="en-US" sz="2800" dirty="0" smtClean="0"/>
              <a:t>and social </a:t>
            </a:r>
            <a:r>
              <a:rPr lang="en-US" sz="2800" dirty="0"/>
              <a:t>justice. </a:t>
            </a:r>
            <a:endParaRPr lang="en-US" sz="2800" dirty="0" smtClean="0"/>
          </a:p>
          <a:p>
            <a:endParaRPr lang="en-US" sz="2800" dirty="0"/>
          </a:p>
          <a:p>
            <a:r>
              <a:rPr lang="en-US" sz="2800" dirty="0" smtClean="0"/>
              <a:t>Each </a:t>
            </a:r>
            <a:r>
              <a:rPr lang="en-US" sz="2800" dirty="0"/>
              <a:t>of these issues requires input from the theological institution’s community of scholars; each of these issues is too massive for theological institutions to address alone. </a:t>
            </a:r>
          </a:p>
        </p:txBody>
      </p:sp>
    </p:spTree>
    <p:extLst>
      <p:ext uri="{BB962C8B-B14F-4D97-AF65-F5344CB8AC3E}">
        <p14:creationId xmlns:p14="http://schemas.microsoft.com/office/powerpoint/2010/main" val="9598100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0"/>
            <a:ext cx="7848600" cy="5016757"/>
          </a:xfrm>
          <a:prstGeom prst="rect">
            <a:avLst/>
          </a:prstGeom>
        </p:spPr>
        <p:txBody>
          <a:bodyPr wrap="square">
            <a:spAutoFit/>
          </a:bodyPr>
          <a:lstStyle/>
          <a:p>
            <a:r>
              <a:rPr lang="en-US" sz="3200" dirty="0"/>
              <a:t>Though it remains to be seen how far and how fast populations will decline, John Allen cites the “U.N.’s ‘low scenario,’ which assumes that fertility rates will stabilize at 1.85 and stay there, will put the global population in 2300 at 2.3 billion, which would be a stunning decline by more than three quarters from where population levels are estimated to peak in the second half of the twenty-first century, around 9 billion.”</a:t>
            </a:r>
          </a:p>
          <a:p>
            <a:r>
              <a:rPr lang="en-US" sz="3200" dirty="0"/>
              <a:t>    --John Allen, </a:t>
            </a:r>
            <a:r>
              <a:rPr lang="en-US" sz="3200" i="1" dirty="0"/>
              <a:t>The Future Church </a:t>
            </a:r>
            <a:r>
              <a:rPr lang="en-US" sz="3200" dirty="0"/>
              <a:t>(2009)</a:t>
            </a:r>
          </a:p>
        </p:txBody>
      </p:sp>
    </p:spTree>
    <p:extLst>
      <p:ext uri="{BB962C8B-B14F-4D97-AF65-F5344CB8AC3E}">
        <p14:creationId xmlns:p14="http://schemas.microsoft.com/office/powerpoint/2010/main" val="29167583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066800"/>
            <a:ext cx="6248400" cy="3908762"/>
          </a:xfrm>
          <a:prstGeom prst="rect">
            <a:avLst/>
          </a:prstGeom>
        </p:spPr>
        <p:txBody>
          <a:bodyPr wrap="square">
            <a:spAutoFit/>
          </a:bodyPr>
          <a:lstStyle/>
          <a:p>
            <a:r>
              <a:rPr lang="en-US" sz="3200" dirty="0"/>
              <a:t>“The advanced industrial countries are on the cutting edge of the decline, but the rest of the world is following right behind them. And this demographic shift will help shape the twenty-first century.”</a:t>
            </a:r>
          </a:p>
          <a:p>
            <a:endParaRPr lang="en-US" sz="2800" dirty="0"/>
          </a:p>
          <a:p>
            <a:r>
              <a:rPr lang="en-US" sz="2800" dirty="0" smtClean="0"/>
              <a:t> </a:t>
            </a:r>
            <a:r>
              <a:rPr lang="en-US" sz="2400" dirty="0"/>
              <a:t>--George Friedman, </a:t>
            </a:r>
            <a:r>
              <a:rPr lang="en-US" sz="2400" i="1" dirty="0"/>
              <a:t>The Next 100 Years </a:t>
            </a:r>
            <a:r>
              <a:rPr lang="en-US" sz="2400" dirty="0"/>
              <a:t>(2010)</a:t>
            </a:r>
          </a:p>
        </p:txBody>
      </p:sp>
    </p:spTree>
    <p:extLst>
      <p:ext uri="{BB962C8B-B14F-4D97-AF65-F5344CB8AC3E}">
        <p14:creationId xmlns:p14="http://schemas.microsoft.com/office/powerpoint/2010/main" val="2985398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90600"/>
            <a:ext cx="7543800" cy="4339650"/>
          </a:xfrm>
          <a:prstGeom prst="rect">
            <a:avLst/>
          </a:prstGeom>
        </p:spPr>
        <p:txBody>
          <a:bodyPr wrap="square">
            <a:spAutoFit/>
          </a:bodyPr>
          <a:lstStyle/>
          <a:p>
            <a:r>
              <a:rPr lang="en-US" sz="2400" i="1" dirty="0"/>
              <a:t>The Aging of the World</a:t>
            </a:r>
          </a:p>
          <a:p>
            <a:endParaRPr lang="en-US" dirty="0"/>
          </a:p>
          <a:p>
            <a:r>
              <a:rPr lang="en-US" sz="2800" dirty="0"/>
              <a:t>“The entire developed world and large parts of the developing world, including China, are in the process of getting much, much older. This won’t be a one-time event. The United States and its very best buddies will not only be getting old; they will be staying old</a:t>
            </a:r>
            <a:r>
              <a:rPr lang="en-US" sz="2800" dirty="0" smtClean="0"/>
              <a:t>.”  </a:t>
            </a:r>
            <a:endParaRPr lang="en-US" sz="2800" dirty="0"/>
          </a:p>
          <a:p>
            <a:endParaRPr lang="en-US" dirty="0"/>
          </a:p>
          <a:p>
            <a:r>
              <a:rPr lang="en-US" sz="2400" dirty="0"/>
              <a:t>--Laurence </a:t>
            </a:r>
            <a:r>
              <a:rPr lang="en-US" sz="2400" dirty="0" err="1"/>
              <a:t>Kotlikoff</a:t>
            </a:r>
            <a:r>
              <a:rPr lang="en-US" sz="2400" dirty="0"/>
              <a:t> and Scott Burns, </a:t>
            </a:r>
            <a:r>
              <a:rPr lang="en-US" sz="2400" i="1" dirty="0"/>
              <a:t>The Coming Generational Storm,</a:t>
            </a:r>
            <a:r>
              <a:rPr lang="en-US" sz="2400" dirty="0"/>
              <a:t> 2004</a:t>
            </a:r>
          </a:p>
        </p:txBody>
      </p:sp>
    </p:spTree>
    <p:extLst>
      <p:ext uri="{BB962C8B-B14F-4D97-AF65-F5344CB8AC3E}">
        <p14:creationId xmlns:p14="http://schemas.microsoft.com/office/powerpoint/2010/main" val="32282851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7696200" cy="3754874"/>
          </a:xfrm>
          <a:prstGeom prst="rect">
            <a:avLst/>
          </a:prstGeom>
        </p:spPr>
        <p:txBody>
          <a:bodyPr wrap="square">
            <a:spAutoFit/>
          </a:bodyPr>
          <a:lstStyle/>
          <a:p>
            <a:r>
              <a:rPr lang="en-US" sz="3200" dirty="0"/>
              <a:t>Taro </a:t>
            </a:r>
            <a:r>
              <a:rPr lang="en-US" sz="3200" dirty="0" err="1"/>
              <a:t>Aso</a:t>
            </a:r>
            <a:r>
              <a:rPr lang="en-US" sz="3200" dirty="0"/>
              <a:t>, the former Prime Minister of Japan and current Finance Minister expressed concern about the “financial burden that caring for the elderly in their final years places on the country’s budget. Over a quarter of Japan’s 128 million people are above the age of 60 . . .”    </a:t>
            </a:r>
          </a:p>
          <a:p>
            <a:endParaRPr lang="en-US" dirty="0"/>
          </a:p>
          <a:p>
            <a:r>
              <a:rPr lang="en-US" dirty="0"/>
              <a:t>                                                    </a:t>
            </a:r>
            <a:r>
              <a:rPr lang="en-US" sz="2800" dirty="0"/>
              <a:t>   </a:t>
            </a:r>
            <a:r>
              <a:rPr lang="en-US" sz="2800" u="sng" dirty="0"/>
              <a:t>TIME</a:t>
            </a:r>
            <a:r>
              <a:rPr lang="en-US" sz="2800" dirty="0"/>
              <a:t>, February 4, 2013</a:t>
            </a:r>
          </a:p>
        </p:txBody>
      </p:sp>
    </p:spTree>
    <p:extLst>
      <p:ext uri="{BB962C8B-B14F-4D97-AF65-F5344CB8AC3E}">
        <p14:creationId xmlns:p14="http://schemas.microsoft.com/office/powerpoint/2010/main" val="13273435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0"/>
            <a:ext cx="7162800" cy="6858000"/>
          </a:xfrm>
          <a:prstGeom prst="rect">
            <a:avLst/>
          </a:prstGeom>
        </p:spPr>
      </p:pic>
    </p:spTree>
    <p:extLst>
      <p:ext uri="{BB962C8B-B14F-4D97-AF65-F5344CB8AC3E}">
        <p14:creationId xmlns:p14="http://schemas.microsoft.com/office/powerpoint/2010/main" val="194823396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6959</TotalTime>
  <Words>648</Words>
  <Application>Microsoft Macintosh PowerPoint</Application>
  <PresentationFormat>On-screen Show (4:3)</PresentationFormat>
  <Paragraphs>34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an Environment of Change</dc:title>
  <dc:creator>Linda Cannell</dc:creator>
  <cp:lastModifiedBy>Linda Cannell</cp:lastModifiedBy>
  <cp:revision>252</cp:revision>
  <dcterms:created xsi:type="dcterms:W3CDTF">2010-03-21T19:36:06Z</dcterms:created>
  <dcterms:modified xsi:type="dcterms:W3CDTF">2015-10-07T00:09:29Z</dcterms:modified>
</cp:coreProperties>
</file>